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8" r:id="rId6"/>
    <p:sldId id="312" r:id="rId7"/>
    <p:sldId id="313" r:id="rId8"/>
    <p:sldId id="314" r:id="rId9"/>
    <p:sldId id="315" r:id="rId10"/>
    <p:sldId id="316" r:id="rId11"/>
    <p:sldId id="317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A2480D-05BB-446F-BB56-393CC2BEE90A}" v="3" dt="2023-01-18T15:56:36.098"/>
    <p1510:client id="{D22EC31D-9F70-4CFC-9ED3-D7CB8E41875F}" v="4" dt="2023-02-24T11:38:18.8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8"/>
    <p:restoredTop sz="94652"/>
  </p:normalViewPr>
  <p:slideViewPr>
    <p:cSldViewPr snapToGrid="0">
      <p:cViewPr varScale="1">
        <p:scale>
          <a:sx n="108" d="100"/>
          <a:sy n="108" d="100"/>
        </p:scale>
        <p:origin x="8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Richards (Contractor)" userId="df1e806f-c0d8-4d2d-a06d-5870361c21ec" providerId="ADAL" clId="{3EA2480D-05BB-446F-BB56-393CC2BEE90A}"/>
    <pc:docChg chg="undo custSel modSld">
      <pc:chgData name="Jennifer Richards (Contractor)" userId="df1e806f-c0d8-4d2d-a06d-5870361c21ec" providerId="ADAL" clId="{3EA2480D-05BB-446F-BB56-393CC2BEE90A}" dt="2023-01-18T15:56:53.281" v="142" actId="27107"/>
      <pc:docMkLst>
        <pc:docMk/>
      </pc:docMkLst>
      <pc:sldChg chg="addSp modSp mod">
        <pc:chgData name="Jennifer Richards (Contractor)" userId="df1e806f-c0d8-4d2d-a06d-5870361c21ec" providerId="ADAL" clId="{3EA2480D-05BB-446F-BB56-393CC2BEE90A}" dt="2023-01-18T15:56:31.627" v="126" actId="255"/>
        <pc:sldMkLst>
          <pc:docMk/>
          <pc:sldMk cId="198535005" sldId="312"/>
        </pc:sldMkLst>
        <pc:spChg chg="add mod">
          <ac:chgData name="Jennifer Richards (Contractor)" userId="df1e806f-c0d8-4d2d-a06d-5870361c21ec" providerId="ADAL" clId="{3EA2480D-05BB-446F-BB56-393CC2BEE90A}" dt="2023-01-18T15:56:31.627" v="126" actId="255"/>
          <ac:spMkLst>
            <pc:docMk/>
            <pc:sldMk cId="198535005" sldId="312"/>
            <ac:spMk id="2" creationId="{04D77D5C-2D04-4C48-BDE6-C04BBAD77778}"/>
          </ac:spMkLst>
        </pc:spChg>
      </pc:sldChg>
      <pc:sldChg chg="addSp modSp mod">
        <pc:chgData name="Jennifer Richards (Contractor)" userId="df1e806f-c0d8-4d2d-a06d-5870361c21ec" providerId="ADAL" clId="{3EA2480D-05BB-446F-BB56-393CC2BEE90A}" dt="2023-01-18T15:56:53.281" v="142" actId="27107"/>
        <pc:sldMkLst>
          <pc:docMk/>
          <pc:sldMk cId="3333234275" sldId="318"/>
        </pc:sldMkLst>
        <pc:spChg chg="mod">
          <ac:chgData name="Jennifer Richards (Contractor)" userId="df1e806f-c0d8-4d2d-a06d-5870361c21ec" providerId="ADAL" clId="{3EA2480D-05BB-446F-BB56-393CC2BEE90A}" dt="2023-01-18T15:56:53.281" v="142" actId="27107"/>
          <ac:spMkLst>
            <pc:docMk/>
            <pc:sldMk cId="3333234275" sldId="318"/>
            <ac:spMk id="15" creationId="{DEBEBCEF-CCC2-C5F6-406E-104E0BF3BA3E}"/>
          </ac:spMkLst>
        </pc:spChg>
        <pc:spChg chg="add mod">
          <ac:chgData name="Jennifer Richards (Contractor)" userId="df1e806f-c0d8-4d2d-a06d-5870361c21ec" providerId="ADAL" clId="{3EA2480D-05BB-446F-BB56-393CC2BEE90A}" dt="2023-01-18T15:56:44.270" v="141" actId="14100"/>
          <ac:spMkLst>
            <pc:docMk/>
            <pc:sldMk cId="3333234275" sldId="318"/>
            <ac:spMk id="19" creationId="{4E17DEB7-2C1E-4C5C-BBD7-43ECF834F459}"/>
          </ac:spMkLst>
        </pc:spChg>
      </pc:sldChg>
      <pc:sldChg chg="addSp delSp modSp mod">
        <pc:chgData name="Jennifer Richards (Contractor)" userId="df1e806f-c0d8-4d2d-a06d-5870361c21ec" providerId="ADAL" clId="{3EA2480D-05BB-446F-BB56-393CC2BEE90A}" dt="2023-01-18T15:56:23.736" v="124" actId="1076"/>
        <pc:sldMkLst>
          <pc:docMk/>
          <pc:sldMk cId="1015837746" sldId="378"/>
        </pc:sldMkLst>
        <pc:spChg chg="mod">
          <ac:chgData name="Jennifer Richards (Contractor)" userId="df1e806f-c0d8-4d2d-a06d-5870361c21ec" providerId="ADAL" clId="{3EA2480D-05BB-446F-BB56-393CC2BEE90A}" dt="2023-01-18T15:55:51.616" v="62" actId="20577"/>
          <ac:spMkLst>
            <pc:docMk/>
            <pc:sldMk cId="1015837746" sldId="378"/>
            <ac:spMk id="2" creationId="{C2911359-8A27-48F6-BBCB-447BB12D7065}"/>
          </ac:spMkLst>
        </pc:spChg>
        <pc:spChg chg="add del mod">
          <ac:chgData name="Jennifer Richards (Contractor)" userId="df1e806f-c0d8-4d2d-a06d-5870361c21ec" providerId="ADAL" clId="{3EA2480D-05BB-446F-BB56-393CC2BEE90A}" dt="2023-01-18T15:56:23.736" v="124" actId="1076"/>
          <ac:spMkLst>
            <pc:docMk/>
            <pc:sldMk cId="1015837746" sldId="378"/>
            <ac:spMk id="3" creationId="{2E4958E6-1FB8-461D-AE2C-EE5BC16B8415}"/>
          </ac:spMkLst>
        </pc:spChg>
      </pc:sldChg>
    </pc:docChg>
  </pc:docChgLst>
  <pc:docChgLst>
    <pc:chgData name="Jennifer Richards (Contractor)" userId="S::jennifer.richards@pmi.org::df1e806f-c0d8-4d2d-a06d-5870361c21ec" providerId="AD" clId="Web-{D22EC31D-9F70-4CFC-9ED3-D7CB8E41875F}"/>
    <pc:docChg chg="modSld">
      <pc:chgData name="Jennifer Richards (Contractor)" userId="S::jennifer.richards@pmi.org::df1e806f-c0d8-4d2d-a06d-5870361c21ec" providerId="AD" clId="Web-{D22EC31D-9F70-4CFC-9ED3-D7CB8E41875F}" dt="2023-02-24T11:38:18.835" v="1" actId="20577"/>
      <pc:docMkLst>
        <pc:docMk/>
      </pc:docMkLst>
      <pc:sldChg chg="modSp">
        <pc:chgData name="Jennifer Richards (Contractor)" userId="S::jennifer.richards@pmi.org::df1e806f-c0d8-4d2d-a06d-5870361c21ec" providerId="AD" clId="Web-{D22EC31D-9F70-4CFC-9ED3-D7CB8E41875F}" dt="2023-02-24T11:38:18.835" v="1" actId="20577"/>
        <pc:sldMkLst>
          <pc:docMk/>
          <pc:sldMk cId="1721493537" sldId="316"/>
        </pc:sldMkLst>
        <pc:spChg chg="mod">
          <ac:chgData name="Jennifer Richards (Contractor)" userId="S::jennifer.richards@pmi.org::df1e806f-c0d8-4d2d-a06d-5870361c21ec" providerId="AD" clId="Web-{D22EC31D-9F70-4CFC-9ED3-D7CB8E41875F}" dt="2023-02-24T11:38:18.835" v="1" actId="20577"/>
          <ac:spMkLst>
            <pc:docMk/>
            <pc:sldMk cId="1721493537" sldId="316"/>
            <ac:spMk id="2" creationId="{5FD1913D-B244-C272-BE4B-36507C7A827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24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24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4488583" cy="1719262"/>
          </a:xfrm>
        </p:spPr>
        <p:txBody>
          <a:bodyPr/>
          <a:lstStyle/>
          <a:p>
            <a:r>
              <a:rPr lang="en-US" sz="3600" dirty="0">
                <a:latin typeface="Agrandir Medium"/>
                <a:cs typeface="Arial"/>
              </a:rPr>
              <a:t>PMI culture values &amp; behaviors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further information please email culture@pmi.org</a:t>
            </a:r>
          </a:p>
        </p:txBody>
      </p:sp>
    </p:spTree>
    <p:extLst>
      <p:ext uri="{BB962C8B-B14F-4D97-AF65-F5344CB8AC3E}">
        <p14:creationId xmlns:p14="http://schemas.microsoft.com/office/powerpoint/2010/main" val="101583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755D8A7-6A61-34DB-47A7-9C23179F6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715279" y="1731078"/>
            <a:ext cx="2045185" cy="355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>
                <a:solidFill>
                  <a:srgbClr val="2B008C"/>
                </a:solidFill>
                <a:latin typeface="Agrandir" pitchFamily="2" charset="77"/>
              </a:rPr>
              <a:t>Aim Higher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We set the standard in top quality work to create the greatest impact for the PMI community.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We lead the way by thinking long-term and acting in the short-term.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We fearlessly take ownership of what we do, knowing every action counts.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369948" y="1731078"/>
            <a:ext cx="2045185" cy="2941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>
                <a:solidFill>
                  <a:schemeClr val="accent1"/>
                </a:solidFill>
                <a:latin typeface="Agrandir" pitchFamily="2" charset="77"/>
              </a:rPr>
              <a:t>Make It Easy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We are easy to</a:t>
            </a: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deal with.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When things slow</a:t>
            </a: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us down, we find a better way.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We prioritize the impact that matters most and take the most direct route</a:t>
            </a: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to it.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5053631" y="1731078"/>
            <a:ext cx="2045185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>
                <a:solidFill>
                  <a:srgbClr val="05BFE0"/>
                </a:solidFill>
                <a:latin typeface="Agrandir" pitchFamily="2" charset="77"/>
              </a:rPr>
              <a:t>Be Welcoming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We create genuine belonging for all, because our differences make us stronger.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We act with humanity, showing care, empathy and respect for others’ needs.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We assume good intent and seek to understand, not judge.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405942" y="1731078"/>
            <a:ext cx="2045185" cy="339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>
                <a:solidFill>
                  <a:srgbClr val="8A66C4"/>
                </a:solidFill>
                <a:latin typeface="Agrandir" pitchFamily="2" charset="77"/>
              </a:rPr>
              <a:t>Embrace</a:t>
            </a:r>
          </a:p>
          <a:p>
            <a:pPr>
              <a:lnSpc>
                <a:spcPts val="1850"/>
              </a:lnSpc>
            </a:pPr>
            <a:r>
              <a:rPr lang="en-US" sz="2000" dirty="0">
                <a:solidFill>
                  <a:srgbClr val="8A66C4"/>
                </a:solidFill>
                <a:latin typeface="Agrandir" pitchFamily="2" charset="77"/>
              </a:rPr>
              <a:t>Curiosity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We are always seeking ways to better serve the PMI community.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We see challenges as opportunities to innovate, and take them.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We feel able to fail fast in order to get it right.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751273" y="1731078"/>
            <a:ext cx="2045185" cy="4211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>
                <a:solidFill>
                  <a:srgbClr val="0080A8"/>
                </a:solidFill>
                <a:latin typeface="Agrandir" pitchFamily="2" charset="77"/>
              </a:rPr>
              <a:t>Together</a:t>
            </a:r>
          </a:p>
          <a:p>
            <a:pPr>
              <a:lnSpc>
                <a:spcPts val="1850"/>
              </a:lnSpc>
            </a:pPr>
            <a:r>
              <a:rPr lang="en-US" sz="2000" dirty="0">
                <a:solidFill>
                  <a:srgbClr val="0080A8"/>
                </a:solidFill>
                <a:latin typeface="Agrandir" pitchFamily="2" charset="77"/>
              </a:rPr>
              <a:t>We Can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We build deep, trusting relationships that help us work towards our mission together.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We use our shared purpose to unite us as a community and drive us forward to create impact.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itchFamily="2" charset="77"/>
              </a:rPr>
              <a:t>We act in alignment with our global goals, while being empowered to deliver locally.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266330"/>
            <a:ext cx="418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randir Bold" panose="00000800000000000000" pitchFamily="2" charset="0"/>
              </a:rPr>
              <a:t>PMI Culture Values</a:t>
            </a:r>
            <a:endParaRPr lang="en-GB" sz="2800" dirty="0">
              <a:latin typeface="Agrandi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3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5871471" cy="4203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>
                <a:solidFill>
                  <a:srgbClr val="FF610F"/>
                </a:solidFill>
                <a:latin typeface="Agrandir" pitchFamily="2" charset="77"/>
              </a:rPr>
              <a:t>Make It Easy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latin typeface="Agrandir" panose="00000500000000000000" pitchFamily="2" charset="0"/>
              </a:rPr>
              <a:t>We are easy to deal with.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latin typeface="Agrandir" pitchFamily="2" charset="77"/>
              </a:rPr>
              <a:t>When things slow us down, we find a better way.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latin typeface="Agrandir" pitchFamily="2" charset="77"/>
              </a:rPr>
              <a:t>We prioritize the impact that matters most and take the most direct route to it.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Behaviors: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speak with candor and kindness to get to the right outcome quickly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enable clear, simple and transparent communication and interaction that aligns with the needs of those involved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reduce complexity and remove barriers wherever possible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involve the right people in the right way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act fast where possible, seek input where needed and have the experience and/or data to support my decisions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say ‘no’ to some things, in order to be able to say ‘yes’ to the ones that matter most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29475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451872"/>
            <a:ext cx="5939943" cy="4703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>
                <a:solidFill>
                  <a:srgbClr val="2B008C"/>
                </a:solidFill>
                <a:latin typeface="Agrandir" pitchFamily="2" charset="77"/>
              </a:rPr>
              <a:t>Aim Higher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400" dirty="0">
                <a:latin typeface="Agrandir" panose="00000500000000000000" pitchFamily="2" charset="0"/>
              </a:rPr>
              <a:t>We set the standard in top quality work to create the greatest impact for the PMI community.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400" dirty="0">
                <a:latin typeface="Agrandir" pitchFamily="2" charset="77"/>
              </a:rPr>
              <a:t>We lead the way by thinking long-term and acting in the short-term.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400" dirty="0">
                <a:latin typeface="Agrandir" pitchFamily="2" charset="77"/>
              </a:rPr>
              <a:t>We fearlessly take ownership of what we do, knowing every action counts.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>
                <a:solidFill>
                  <a:srgbClr val="4F17A8"/>
                </a:solidFill>
                <a:latin typeface="Agrandir Medium" pitchFamily="2" charset="77"/>
              </a:rPr>
              <a:t>Behaviors: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consistently deliver excellent experiences and work, and am always seeking ways to do better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stay on top of industry trends and use these insights to drive even higher quality in what I do 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act quickly, sustainably and take smart risks, while being mindful of the long-term impact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am self-aware and regularly seek out feedback, welcoming it as a route to personal growth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have a bias for action and take responsibility for the outcome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act ethically and with integrity, always following through on my commitments and trusting others to do the same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55455" y="342212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451872"/>
            <a:ext cx="5871471" cy="460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>
                <a:solidFill>
                  <a:srgbClr val="05BFE0"/>
                </a:solidFill>
                <a:latin typeface="Agrandir" pitchFamily="2" charset="77"/>
              </a:rPr>
              <a:t>Be Welcoming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latin typeface="Agrandir" panose="00000500000000000000" pitchFamily="2" charset="0"/>
              </a:rPr>
              <a:t>We create genuine belonging for all, because our differences make us stronger.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latin typeface="Agrandir" pitchFamily="2" charset="77"/>
              </a:rPr>
              <a:t>We act with humanity, showing care, empathy and respect for others’ needs.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latin typeface="Agrandir" pitchFamily="2" charset="77"/>
              </a:rPr>
              <a:t>We assume good intent and seek to understand, not judge.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Behaviors: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speak out when there are instances of disrespect, bias, or discrimination 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create safe, supportive and respectful environments where we can all voice our needs, and every voice is heard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am mindful of my own biases and background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take time to understand others’ unique backgrounds, needs, experiences and perspectives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empathize with others, see the best in them and find opportunities for us to succeed in partnership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prioritize my own wellness and mental health, and make space for others to do the same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518377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5871471" cy="37363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>
                <a:solidFill>
                  <a:srgbClr val="8A66C4"/>
                </a:solidFill>
                <a:latin typeface="Agrandir" pitchFamily="2" charset="77"/>
              </a:rPr>
              <a:t>Embrace Curiosity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400" dirty="0">
                <a:latin typeface="Agrandir" panose="00000500000000000000" pitchFamily="2" charset="0"/>
              </a:rPr>
              <a:t>We are always seeking ways to better serve the PMI community.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1400">
                <a:latin typeface="Agrandir"/>
              </a:rPr>
              <a:t>We see challenges as opportunities to innovate, and take them.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400" dirty="0">
                <a:latin typeface="Agrandir" pitchFamily="2" charset="77"/>
              </a:rPr>
              <a:t>We feel able to fail fast in order to get it right.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Behaviors: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think critically and suggest solutions that could better meet the needs of the PMI community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look beyond PMI to find new ways to create value and improve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take the initiative and the responsibility for solving the problems I face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stay open-minded, inquisitive and embrace opportunities to change 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create an environment where it’s safe to experiment and share mistakes, as a route to improving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am constantly learning from others and recognize that there is always more than one possible ‘right’ path forward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04312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451872"/>
            <a:ext cx="5871471" cy="422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>
                <a:solidFill>
                  <a:srgbClr val="0080A8"/>
                </a:solidFill>
                <a:latin typeface="Agrandir" pitchFamily="2" charset="77"/>
              </a:rPr>
              <a:t>Together We Can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latin typeface="Agrandir" panose="00000500000000000000" pitchFamily="2" charset="0"/>
              </a:rPr>
              <a:t>We build deep, trusting relationships that help us work towards our mission together.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latin typeface="Agrandir" pitchFamily="2" charset="77"/>
              </a:rPr>
              <a:t>We use our shared purpose to unite us as a community and drive us forward to create impact.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latin typeface="Agrandir" pitchFamily="2" charset="77"/>
              </a:rPr>
              <a:t>We act in alignment with our global goals, while being empowered to deliver locally.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Behaviors: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build personal relationships that last, not just connections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listen to understand, and find ways to collaborate on solutions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celebrate successes and learnings, so we can all grow and move forward faster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support those around me, knowing that I can only succeed if we all succeed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give freedom within a clear framework, offering meaningful empowerment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consider the impact of my actions on all members of the PMI community, and act to create the best overall outcome in service of our mission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69499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hart&#10;&#10;Description automatically generated with medium confidence">
            <a:extLst>
              <a:ext uri="{FF2B5EF4-FFF2-40B4-BE49-F238E27FC236}">
                <a16:creationId xmlns:a16="http://schemas.microsoft.com/office/drawing/2014/main" id="{9CF6796F-389B-4040-8359-E9CCFBAE7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23853"/>
            <a:ext cx="1217930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318347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Make It Easy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67546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Aim Higher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5019040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Be Welcoming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355840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Embrace Curiosity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706187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Together We Can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308073" y="1039877"/>
            <a:ext cx="2092960" cy="478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1100" dirty="0">
                <a:latin typeface="Agrandir" panose="00000500000000000000" pitchFamily="2" charset="0"/>
              </a:rPr>
              <a:t>We are easy to deal with.</a:t>
            </a:r>
          </a:p>
          <a:p>
            <a:pPr>
              <a:lnSpc>
                <a:spcPts val="85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250"/>
              </a:lnSpc>
            </a:pPr>
            <a:r>
              <a:rPr lang="en-US" sz="1100" dirty="0">
                <a:latin typeface="Agrandir" pitchFamily="2" charset="77"/>
              </a:rPr>
              <a:t>When things slow us down, we find a better way.</a:t>
            </a:r>
          </a:p>
          <a:p>
            <a:pPr>
              <a:lnSpc>
                <a:spcPts val="85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250"/>
              </a:lnSpc>
            </a:pPr>
            <a:r>
              <a:rPr lang="en-US" sz="1100" dirty="0">
                <a:latin typeface="Agrandir" pitchFamily="2" charset="77"/>
              </a:rPr>
              <a:t>We prioritize the impact that matters most and take the most direct route to it.</a:t>
            </a:r>
          </a:p>
          <a:p>
            <a:pPr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Behaviors: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speak with candor and kindness to get to the right outcome quickly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enable clear, simple and transparent communication and interaction that aligns with the needs of those involved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reduce complexity and remove barriers wherever possible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involve the right people in the right way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act fast where possible, seek input where needed and have the experience and/or data to support my decisions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say ‘no’ to some things, in order to be able to say ‘yes’ to the ones that matter most</a:t>
            </a:r>
          </a:p>
          <a:p>
            <a:endParaRPr lang="en-US" sz="11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82A413-3AFC-1B5C-9AC0-C8DF661D1D7A}"/>
              </a:ext>
            </a:extLst>
          </p:cNvPr>
          <p:cNvCxnSpPr>
            <a:cxnSpLocks/>
          </p:cNvCxnSpPr>
          <p:nvPr/>
        </p:nvCxnSpPr>
        <p:spPr>
          <a:xfrm>
            <a:off x="403441" y="2450284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645444" y="1039877"/>
            <a:ext cx="2122984" cy="5395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>
                <a:latin typeface="Agrandir" panose="00000500000000000000" pitchFamily="2" charset="0"/>
              </a:rPr>
              <a:t>We set the standard in top quality work to create the greatest impact for the PMI community.</a:t>
            </a:r>
          </a:p>
          <a:p>
            <a:pPr>
              <a:lnSpc>
                <a:spcPts val="85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250"/>
              </a:lnSpc>
            </a:pPr>
            <a:r>
              <a:rPr lang="en-US" sz="1100" dirty="0">
                <a:latin typeface="Agrandir" pitchFamily="2" charset="77"/>
              </a:rPr>
              <a:t>We lead the way by thinking long-term and acting in the short-term.</a:t>
            </a:r>
          </a:p>
          <a:p>
            <a:pPr>
              <a:lnSpc>
                <a:spcPts val="85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250"/>
              </a:lnSpc>
            </a:pPr>
            <a:r>
              <a:rPr lang="en-US" sz="1100" dirty="0">
                <a:latin typeface="Agrandir" pitchFamily="2" charset="77"/>
              </a:rPr>
              <a:t>We fearlessly take ownership of what we do, knowing every action counts.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>
                <a:solidFill>
                  <a:srgbClr val="4F17A8"/>
                </a:solidFill>
                <a:latin typeface="Agrandir Medium" pitchFamily="2" charset="77"/>
              </a:rPr>
              <a:t>Behaviors:</a:t>
            </a: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consistently deliver excellent experiences and work, and am always seeking ways to do better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stay on top of industry trends and use these insights to drive even higher quality in what I do 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act quickly, sustainably and take smart risks, while being mindful of the long-term impact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am self-aware and regularly seek out feedback, welcoming it as a route to personal growth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have a bias for action and take responsibility for the outcome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act ethically and with integrity, always following through on my commitments and trusting others to do the same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4CDD64-9DB2-248E-756C-11F4B4640C60}"/>
              </a:ext>
            </a:extLst>
          </p:cNvPr>
          <p:cNvCxnSpPr>
            <a:cxnSpLocks/>
          </p:cNvCxnSpPr>
          <p:nvPr/>
        </p:nvCxnSpPr>
        <p:spPr>
          <a:xfrm>
            <a:off x="2724220" y="3027800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983007" y="1039877"/>
            <a:ext cx="2174063" cy="5182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en-US" sz="1100" dirty="0">
                <a:latin typeface="Agrandir" panose="00000500000000000000" pitchFamily="2" charset="0"/>
              </a:rPr>
              <a:t>We create genuine belonging for all, because our differences make us stronger.</a:t>
            </a:r>
          </a:p>
          <a:p>
            <a:pPr>
              <a:lnSpc>
                <a:spcPts val="85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250"/>
              </a:lnSpc>
            </a:pPr>
            <a:r>
              <a:rPr lang="en-US" sz="1100" dirty="0">
                <a:latin typeface="Agrandir" pitchFamily="2" charset="77"/>
              </a:rPr>
              <a:t>We act with humanity, showing care, empathy and respect for others’ needs.</a:t>
            </a:r>
          </a:p>
          <a:p>
            <a:pPr>
              <a:lnSpc>
                <a:spcPts val="85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250"/>
              </a:lnSpc>
            </a:pPr>
            <a:r>
              <a:rPr lang="en-US" sz="1100" dirty="0">
                <a:latin typeface="Agrandir" pitchFamily="2" charset="77"/>
              </a:rPr>
              <a:t>We assume good intent and seek to understand, not judge.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>
                <a:solidFill>
                  <a:srgbClr val="05BFE0"/>
                </a:solidFill>
                <a:latin typeface="Agrandir Medium" pitchFamily="2" charset="77"/>
              </a:rPr>
              <a:t>Behaviors: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speak out when there are instances of disrespect, bias, or discrimination 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create safe, supportive and respectful environments where we can all voice our needs, and every voice is heard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am mindful of my own biases and background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take time to understand others’ unique backgrounds, needs, experiences and perspectives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empathize with others, see the best in them and find opportunities for us to succeed in partnership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prioritize my own wellness and mental health, and make space for others to do the same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F44F7D-0864-E5E4-74A9-7469216BF730}"/>
              </a:ext>
            </a:extLst>
          </p:cNvPr>
          <p:cNvCxnSpPr>
            <a:cxnSpLocks/>
          </p:cNvCxnSpPr>
          <p:nvPr/>
        </p:nvCxnSpPr>
        <p:spPr>
          <a:xfrm>
            <a:off x="5061784" y="2899996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341196" y="1039877"/>
            <a:ext cx="2174063" cy="511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en-US" sz="1100" dirty="0">
                <a:latin typeface="Agrandir" panose="00000500000000000000" pitchFamily="2" charset="0"/>
              </a:rPr>
              <a:t>We are always seeking ways to better serve the PMI community.</a:t>
            </a:r>
          </a:p>
          <a:p>
            <a:pPr>
              <a:lnSpc>
                <a:spcPts val="85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250"/>
              </a:lnSpc>
            </a:pPr>
            <a:r>
              <a:rPr lang="en-US" sz="1100" dirty="0">
                <a:latin typeface="Agrandir" pitchFamily="2" charset="77"/>
              </a:rPr>
              <a:t>We see challenges as opportunities to innovate, and take them.</a:t>
            </a:r>
          </a:p>
          <a:p>
            <a:pPr>
              <a:lnSpc>
                <a:spcPts val="85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250"/>
              </a:lnSpc>
            </a:pPr>
            <a:r>
              <a:rPr lang="en-US" sz="1100" dirty="0">
                <a:latin typeface="Agrandir" pitchFamily="2" charset="77"/>
              </a:rPr>
              <a:t>We feel able to fail fast in order to get it right.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Behaviors: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think critically and suggest solutions that could better meet the needs of the PMI community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look beyond PMI to find new ways to create value and improve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take the initiative and the responsibility for solving the problems I face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stay open-minded, inquisitive and embrace opportunities to change 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create an environment where it’s safe to experiment and share mistakes, as a route to improving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am constantly learning from others and recognize that there is always more than one possible ‘right’ path forward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74CB5C-16B6-1F9A-0E45-C1EF072FB52C}"/>
              </a:ext>
            </a:extLst>
          </p:cNvPr>
          <p:cNvCxnSpPr>
            <a:cxnSpLocks/>
          </p:cNvCxnSpPr>
          <p:nvPr/>
        </p:nvCxnSpPr>
        <p:spPr>
          <a:xfrm>
            <a:off x="7433724" y="2752793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685829" y="1039877"/>
            <a:ext cx="2122984" cy="558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en-US" sz="1100" dirty="0">
                <a:latin typeface="Agrandir" panose="00000500000000000000" pitchFamily="2" charset="0"/>
              </a:rPr>
              <a:t>We build deep, trusting relationships that help us work towards our mission together.</a:t>
            </a:r>
          </a:p>
          <a:p>
            <a:pPr>
              <a:lnSpc>
                <a:spcPts val="85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250"/>
              </a:lnSpc>
            </a:pPr>
            <a:r>
              <a:rPr lang="en-US" sz="1100" dirty="0">
                <a:latin typeface="Agrandir" pitchFamily="2" charset="77"/>
              </a:rPr>
              <a:t>We use our shared purpose to unite us as a community and drive us forward to create impact.</a:t>
            </a:r>
          </a:p>
          <a:p>
            <a:pPr>
              <a:lnSpc>
                <a:spcPts val="85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1250"/>
              </a:lnSpc>
            </a:pPr>
            <a:r>
              <a:rPr lang="en-US" sz="1100" dirty="0">
                <a:latin typeface="Agrandir" pitchFamily="2" charset="77"/>
              </a:rPr>
              <a:t>We act in alignment with our global goals, while being empowered to deliver locally.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Behaviors: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build personal relationships that last, not just connections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listen to understand, and find ways to collaborate on solutions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celebrate successes and learnings, so we can all grow and move forward faster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support those around me, knowing that I can only succeed if we all succeed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give freedom within a clear framework, offering meaningful empowerment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 consider the impact of my actions on all members of the PMI community, and act to create the best overall outcome in service of our mission</a:t>
            </a:r>
          </a:p>
          <a:p>
            <a:endParaRPr lang="en-US" sz="11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73F8A0-C605-173F-6D31-C11A2F9922D3}"/>
              </a:ext>
            </a:extLst>
          </p:cNvPr>
          <p:cNvCxnSpPr>
            <a:cxnSpLocks/>
          </p:cNvCxnSpPr>
          <p:nvPr/>
        </p:nvCxnSpPr>
        <p:spPr>
          <a:xfrm>
            <a:off x="9750662" y="3261556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1941" y="102825"/>
            <a:ext cx="710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randir Bold" panose="00000800000000000000" pitchFamily="2" charset="0"/>
              </a:rPr>
              <a:t>PMI Culture Values &amp; Behaviors</a:t>
            </a:r>
            <a:endParaRPr lang="en-GB" sz="2800" dirty="0">
              <a:latin typeface="Agrandi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07d68b-864d-4868-ac1a-ffa51ef523cd">
      <Terms xmlns="http://schemas.microsoft.com/office/infopath/2007/PartnerControls"/>
    </lcf76f155ced4ddcb4097134ff3c332f>
    <TaxCatchAll xmlns="40d3af42-a210-4a67-bcd5-e4b0aac22f2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31775E-FD77-4D1E-9938-F4D5A3D3C8C0}">
  <ds:schemaRefs>
    <ds:schemaRef ds:uri="3e08ed28-a208-4db3-90dc-062006ce0c78"/>
    <ds:schemaRef ds:uri="7e386c18-d449-4d9a-a5df-f64c6139a3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407d68b-864d-4868-ac1a-ffa51ef523cd"/>
    <ds:schemaRef ds:uri="40d3af42-a210-4a67-bcd5-e4b0aac22f2c"/>
  </ds:schemaRefs>
</ds:datastoreItem>
</file>

<file path=customXml/itemProps2.xml><?xml version="1.0" encoding="utf-8"?>
<ds:datastoreItem xmlns:ds="http://schemas.openxmlformats.org/officeDocument/2006/customXml" ds:itemID="{5F2B6E49-D29E-4AC8-9BD8-2FBFFE189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07d68b-864d-4868-ac1a-ffa51ef523cd"/>
    <ds:schemaRef ds:uri="40d3af42-a210-4a67-bcd5-e4b0aac22f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150</TotalTime>
  <Words>1665</Words>
  <Application>Microsoft Office PowerPoint</Application>
  <PresentationFormat>Widescreen</PresentationFormat>
  <Paragraphs>211</Paragraphs>
  <Slides>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PMI culture values &amp; behaviors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Jennifer Richards (Contractor)</cp:lastModifiedBy>
  <cp:revision>21</cp:revision>
  <cp:lastPrinted>2019-09-11T19:09:11Z</cp:lastPrinted>
  <dcterms:created xsi:type="dcterms:W3CDTF">2019-09-17T13:44:44Z</dcterms:created>
  <dcterms:modified xsi:type="dcterms:W3CDTF">2023-02-24T11:38:21Z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  <property fmtid="{D5CDD505-2E9C-101B-9397-08002B2CF9AE}" pid="3" name="MediaServiceImageTags">
    <vt:lpwstr/>
  </property>
</Properties>
</file>